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258" r:id="rId4"/>
    <p:sldId id="307" r:id="rId5"/>
    <p:sldId id="259" r:id="rId6"/>
    <p:sldId id="311" r:id="rId7"/>
    <p:sldId id="312" r:id="rId8"/>
    <p:sldId id="350" r:id="rId9"/>
    <p:sldId id="314" r:id="rId10"/>
    <p:sldId id="313" r:id="rId11"/>
    <p:sldId id="351" r:id="rId12"/>
    <p:sldId id="319" r:id="rId13"/>
    <p:sldId id="322" r:id="rId14"/>
    <p:sldId id="321" r:id="rId15"/>
    <p:sldId id="274" r:id="rId16"/>
    <p:sldId id="323" r:id="rId17"/>
    <p:sldId id="324" r:id="rId18"/>
    <p:sldId id="326" r:id="rId19"/>
    <p:sldId id="329" r:id="rId20"/>
    <p:sldId id="330" r:id="rId21"/>
    <p:sldId id="332" r:id="rId22"/>
    <p:sldId id="334" r:id="rId23"/>
    <p:sldId id="335" r:id="rId24"/>
    <p:sldId id="328" r:id="rId25"/>
    <p:sldId id="382" r:id="rId26"/>
    <p:sldId id="364" r:id="rId27"/>
    <p:sldId id="383" r:id="rId28"/>
    <p:sldId id="361" r:id="rId29"/>
    <p:sldId id="384" r:id="rId30"/>
    <p:sldId id="389" r:id="rId31"/>
    <p:sldId id="387" r:id="rId32"/>
    <p:sldId id="388" r:id="rId33"/>
    <p:sldId id="376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17" autoAdjust="0"/>
    <p:restoredTop sz="96279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480" y="9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2024-11-14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2024-11-14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91D7D-0870-BC50-BF47-C30EE2508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FECC5A9-2DB1-46F3-61C7-20BAE7CFCF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A7CEACD-AB06-EFCB-CC21-39F1518A73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D21352-3600-3095-1D68-04220200C0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152B2-348B-4FB0-AFF3-F278631B20EF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102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14/11/2024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dirty="0"/>
              <a:t>카드 디자인 가이드</a:t>
            </a:r>
            <a:br>
              <a:rPr lang="en-US" altLang="ko-KR" dirty="0"/>
            </a:br>
            <a:r>
              <a:rPr lang="en-US" altLang="ko-KR" sz="4400" dirty="0"/>
              <a:t>- </a:t>
            </a:r>
            <a:r>
              <a:rPr lang="ko-KR" altLang="en-US" sz="2800" dirty="0"/>
              <a:t>카드 외형 디자인 및 능력 설계 가이드 문서 </a:t>
            </a:r>
            <a:r>
              <a:rPr lang="en-US" altLang="ko-KR" sz="2800" dirty="0"/>
              <a:t>-</a:t>
            </a:r>
            <a:endParaRPr lang="ko-KR" altLang="en-US" dirty="0"/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 dirty="0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스킬 카드 구성 요소 및 규격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10</a:t>
            </a:fld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B9902FA-88AC-1F3B-C307-9F2C418F8CDB}"/>
              </a:ext>
            </a:extLst>
          </p:cNvPr>
          <p:cNvGrpSpPr>
            <a:grpSpLocks noChangeAspect="1"/>
          </p:cNvGrpSpPr>
          <p:nvPr/>
        </p:nvGrpSpPr>
        <p:grpSpPr>
          <a:xfrm>
            <a:off x="3292297" y="1683703"/>
            <a:ext cx="5607403" cy="3270567"/>
            <a:chOff x="3070767" y="1555233"/>
            <a:chExt cx="6089590" cy="3551807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9546A081-4BA1-F39A-1F57-C9E6932E7B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70767" y="1555233"/>
              <a:ext cx="3209781" cy="35518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344AF839-BF3F-E902-47A3-14181952D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80548" y="1733550"/>
              <a:ext cx="2879809" cy="3373490"/>
            </a:xfrm>
            <a:prstGeom prst="rect">
              <a:avLst/>
            </a:prstGeom>
          </p:spPr>
        </p:pic>
      </p:grp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CF348772-6398-986E-D14E-19D52D4DFCF8}"/>
              </a:ext>
            </a:extLst>
          </p:cNvPr>
          <p:cNvGraphicFramePr>
            <a:graphicFrameLocks noGrp="1"/>
          </p:cNvGraphicFramePr>
          <p:nvPr/>
        </p:nvGraphicFramePr>
        <p:xfrm>
          <a:off x="2135028" y="5198110"/>
          <a:ext cx="7921943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1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스킬 사용에 필요한 클래스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소속을 기물 카드의 클래스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소속과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같은 위치에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배치하여 플레이어가 빠르게 파악할 수 있게 하였다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스킬을 사용하는데 중요한 사거리를 강조하여 배치해 빠르게 파악할 수 있게 하였다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0169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0341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텍스트 배치 규격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11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F63C444-A136-C4A9-2AD4-174C80C37385}"/>
              </a:ext>
            </a:extLst>
          </p:cNvPr>
          <p:cNvGraphicFramePr>
            <a:graphicFrameLocks noGrp="1"/>
          </p:cNvGraphicFramePr>
          <p:nvPr/>
        </p:nvGraphicFramePr>
        <p:xfrm>
          <a:off x="1704497" y="3977277"/>
          <a:ext cx="8783003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255">
                  <a:extLst>
                    <a:ext uri="{9D8B030D-6E8A-4147-A177-3AD203B41FA5}">
                      <a16:colId xmlns:a16="http://schemas.microsoft.com/office/drawing/2014/main" val="836409850"/>
                    </a:ext>
                  </a:extLst>
                </a:gridCol>
                <a:gridCol w="1259205">
                  <a:extLst>
                    <a:ext uri="{9D8B030D-6E8A-4147-A177-3AD203B41FA5}">
                      <a16:colId xmlns:a16="http://schemas.microsoft.com/office/drawing/2014/main" val="2739358917"/>
                    </a:ext>
                  </a:extLst>
                </a:gridCol>
                <a:gridCol w="7134543">
                  <a:extLst>
                    <a:ext uri="{9D8B030D-6E8A-4147-A177-3AD203B41FA5}">
                      <a16:colId xmlns:a16="http://schemas.microsoft.com/office/drawing/2014/main" val="25117581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구분 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효과의 구분을 위해 가장 앞쪽에 배치된다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8207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가장 먼저 확인해야 하기에 가장 위쪽에 배치된다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altLang="ko-KR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96039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타이밍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타이밍을 구분을 위해 메인 효과바로 위쪽에 배치된다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1179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메인 효과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실질적인 효과로 조건과 타이밍보다 밑에 배치된다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8180283"/>
                  </a:ext>
                </a:extLst>
              </a:tr>
              <a:tr h="122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낮은 중요도로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제일 마지막에 배치된다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다수에 효과에 적용되는 내용일 경우 구분 번호와 별개로 배치된다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0037129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98DFF1D3-6BE0-9767-F587-FE50906F2E1E}"/>
              </a:ext>
            </a:extLst>
          </p:cNvPr>
          <p:cNvGrpSpPr/>
          <p:nvPr/>
        </p:nvGrpSpPr>
        <p:grpSpPr>
          <a:xfrm>
            <a:off x="1513129" y="1777171"/>
            <a:ext cx="9165741" cy="1924154"/>
            <a:chOff x="1513129" y="1449388"/>
            <a:chExt cx="9165741" cy="192415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1270"/>
            <a:stretch/>
          </p:blipFill>
          <p:spPr>
            <a:xfrm>
              <a:off x="1513129" y="1449388"/>
              <a:ext cx="9165741" cy="1924154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BC353C1-88A9-8BCC-E5FF-003F988F0939}"/>
                </a:ext>
              </a:extLst>
            </p:cNvPr>
            <p:cNvSpPr/>
            <p:nvPr/>
          </p:nvSpPr>
          <p:spPr>
            <a:xfrm>
              <a:off x="2111618" y="1673225"/>
              <a:ext cx="4428882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/>
            <p:nvPr/>
          </p:nvSpPr>
          <p:spPr>
            <a:xfrm>
              <a:off x="1781173" y="1679575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C7B3FCB-DB8A-22A6-C371-7A6C02628C02}"/>
                </a:ext>
              </a:extLst>
            </p:cNvPr>
            <p:cNvSpPr/>
            <p:nvPr/>
          </p:nvSpPr>
          <p:spPr>
            <a:xfrm>
              <a:off x="2111618" y="1960559"/>
              <a:ext cx="2646120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598F8C-ECFD-4C8F-8439-BCD02C36954E}"/>
                </a:ext>
              </a:extLst>
            </p:cNvPr>
            <p:cNvSpPr/>
            <p:nvPr/>
          </p:nvSpPr>
          <p:spPr>
            <a:xfrm>
              <a:off x="4826243" y="1966909"/>
              <a:ext cx="1422157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D44DB5C-5F95-CF71-5D7D-76AB0B788833}"/>
                </a:ext>
              </a:extLst>
            </p:cNvPr>
            <p:cNvSpPr/>
            <p:nvPr/>
          </p:nvSpPr>
          <p:spPr>
            <a:xfrm>
              <a:off x="2111618" y="2247890"/>
              <a:ext cx="4384432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오각형 7">
              <a:extLst>
                <a:ext uri="{FF2B5EF4-FFF2-40B4-BE49-F238E27FC236}">
                  <a16:creationId xmlns:a16="http://schemas.microsoft.com/office/drawing/2014/main" id="{D8D2A883-F005-F594-B669-F0BA790F74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65285" y="155416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1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오각형 14">
              <a:extLst>
                <a:ext uri="{FF2B5EF4-FFF2-40B4-BE49-F238E27FC236}">
                  <a16:creationId xmlns:a16="http://schemas.microsoft.com/office/drawing/2014/main" id="{75503418-AA4A-478F-02FE-3645431EC1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155416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2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7" name="오각형 16">
              <a:extLst>
                <a:ext uri="{FF2B5EF4-FFF2-40B4-BE49-F238E27FC236}">
                  <a16:creationId xmlns:a16="http://schemas.microsoft.com/office/drawing/2014/main" id="{FF5349B4-2468-9A88-6E4C-73B787BC8D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183900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3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오각형 17">
              <a:extLst>
                <a:ext uri="{FF2B5EF4-FFF2-40B4-BE49-F238E27FC236}">
                  <a16:creationId xmlns:a16="http://schemas.microsoft.com/office/drawing/2014/main" id="{B9168B11-4B7E-5AC5-B265-7A2E8AD32C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10355" y="183900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4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오각형 18">
              <a:extLst>
                <a:ext uri="{FF2B5EF4-FFF2-40B4-BE49-F238E27FC236}">
                  <a16:creationId xmlns:a16="http://schemas.microsoft.com/office/drawing/2014/main" id="{A7D19BF3-F87F-DAD3-959C-6EE556E83F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2115220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5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64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카드 설계 가이드</a:t>
            </a:r>
          </a:p>
        </p:txBody>
      </p:sp>
      <p:graphicFrame>
        <p:nvGraphicFramePr>
          <p:cNvPr id="3" name="표 1"/>
          <p:cNvGraphicFramePr>
            <a:graphicFrameLocks noGrp="1"/>
          </p:cNvGraphicFramePr>
          <p:nvPr/>
        </p:nvGraphicFramePr>
        <p:xfrm>
          <a:off x="1519555" y="3061970"/>
          <a:ext cx="9152890" cy="734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528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해당 파트는 카드를 설계할 때 따라야 할 가이드 라인에 대해 정리 되어 있는 파트다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indent="0" hangingPunct="1"/>
                      <a:endParaRPr lang="en-US" altLang="ko-KR" sz="14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hangingPunct="1"/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기물 클래스별 텍스트의 특징과 카드 파워 설계 규칙들이 정리되어 있다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</a:txBody>
                  <a:tcPr marL="90170" marR="90170" marT="46990" marB="4699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201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기물 클래스별 특징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13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A425535-2DB7-B549-0ED6-895362BBD2E3}"/>
              </a:ext>
            </a:extLst>
          </p:cNvPr>
          <p:cNvGraphicFramePr>
            <a:graphicFrameLocks noGrp="1"/>
          </p:cNvGraphicFramePr>
          <p:nvPr/>
        </p:nvGraphicFramePr>
        <p:xfrm>
          <a:off x="878998" y="1794986"/>
          <a:ext cx="10434004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7693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949643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8896668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    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높은 체력과 낮은 전투능력을 가지는 지휘관 기물이다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파괴될 경우 게임에서 패배하며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효과로 인한 파괴에 내성을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전체적으로 높은 능력치를 가지고 전투의 핵심이 기물이다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덱 구성의 핵심이 되는 능력을 주로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높은 속도를 기반으로 높은 기동성을 가지는 기물이다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다른 클래스와 대비되는 빠른 이동으로 전장을 누비는 기물이다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높은 사거리를 기반으로 원거리에서 전투를 하는 기물이다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다른 클래스와 대비되는 높은 사거리로 먼 거리에서 적을 공격하고 아군을 지원한다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높은 체력을 기반으로 선봉에서 아군 기물을 보호하는 기물이다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다른 클래스와 대비되는 높은 체력으로 아군을 보호하고 적 기물을 막는다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전체적으로 약한 능력치를 가지는 기물이다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낮은 능력치를 가지지만 많은 숫자로 아군 킹 기물을 보호한다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5774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카드 파워 설계 규칙 </a:t>
            </a:r>
            <a:r>
              <a:rPr lang="en-US" altLang="ko-KR" dirty="0"/>
              <a:t>- </a:t>
            </a:r>
            <a:r>
              <a:rPr lang="ko-KR" altLang="en-US" dirty="0"/>
              <a:t>공통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14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BF9C7E2-D33B-014D-D01A-88DC16FEF12B}"/>
              </a:ext>
            </a:extLst>
          </p:cNvPr>
          <p:cNvGraphicFramePr>
            <a:graphicFrameLocks noGrp="1"/>
          </p:cNvGraphicFramePr>
          <p:nvPr/>
        </p:nvGraphicFramePr>
        <p:xfrm>
          <a:off x="1622264" y="1439863"/>
          <a:ext cx="894746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4746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모든 카드는 리스크 포인트과 리턴 포인트를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사용 조건이나 본인에게 해로운 효과를 가질 경우 리스크 포인트를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효과 텍스트의 종료와 텍스트가 가지는 파워 정도에 따라서 리턴 포인트를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7211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모든 카드는 리턴 포인트에서 리스크 포인트를 뺀 값이 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이하의 값을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871404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EDA031F7-497C-2E57-32DA-5C9667E05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857" y="2995763"/>
            <a:ext cx="7500286" cy="349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584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카드 파워 설계 규칙 </a:t>
            </a:r>
            <a:r>
              <a:rPr lang="en-US" altLang="ko-KR" dirty="0"/>
              <a:t>– </a:t>
            </a:r>
            <a:r>
              <a:rPr lang="ko-KR" altLang="en-US" dirty="0"/>
              <a:t>기물 카드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15</a:t>
            </a:fld>
            <a:endParaRPr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BF9C7E2-D33B-014D-D01A-88DC16FEF12B}"/>
              </a:ext>
            </a:extLst>
          </p:cNvPr>
          <p:cNvGraphicFramePr>
            <a:graphicFrameLocks noGrp="1"/>
          </p:cNvGraphicFramePr>
          <p:nvPr/>
        </p:nvGraphicFramePr>
        <p:xfrm>
          <a:off x="839787" y="1458913"/>
          <a:ext cx="10514647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4647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클래스별 가질 수 있는 능력치 총합은 제한이 존재한다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멀티 클래스 기물 능력치 총합 제한 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보유한 클래스별 능력치 제한 총합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) × 2/3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721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기물 카드의 능력치 총합이 능력치 제한을 초과하면 초과 능력치에 비례하는 리턴 포인트를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9226960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C6FAFAB-2D5A-8829-A599-D2D9FECC47BF}"/>
              </a:ext>
            </a:extLst>
          </p:cNvPr>
          <p:cNvGraphicFramePr>
            <a:graphicFrameLocks noGrp="1"/>
          </p:cNvGraphicFramePr>
          <p:nvPr/>
        </p:nvGraphicFramePr>
        <p:xfrm>
          <a:off x="3499847" y="3626756"/>
          <a:ext cx="5192306" cy="243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831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66389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3830787509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1975258349"/>
                    </a:ext>
                  </a:extLst>
                </a:gridCol>
                <a:gridCol w="662305">
                  <a:extLst>
                    <a:ext uri="{9D8B030D-6E8A-4147-A177-3AD203B41FA5}">
                      <a16:colId xmlns:a16="http://schemas.microsoft.com/office/drawing/2014/main" val="1710220717"/>
                    </a:ext>
                  </a:extLst>
                </a:gridCol>
                <a:gridCol w="662305">
                  <a:extLst>
                    <a:ext uri="{9D8B030D-6E8A-4147-A177-3AD203B41FA5}">
                      <a16:colId xmlns:a16="http://schemas.microsoft.com/office/drawing/2014/main" val="1720028426"/>
                    </a:ext>
                  </a:extLst>
                </a:gridCol>
                <a:gridCol w="600393">
                  <a:extLst>
                    <a:ext uri="{9D8B030D-6E8A-4147-A177-3AD203B41FA5}">
                      <a16:colId xmlns:a16="http://schemas.microsoft.com/office/drawing/2014/main" val="3267478981"/>
                    </a:ext>
                  </a:extLst>
                </a:gridCol>
              </a:tblGrid>
              <a:tr h="0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클래스별 능력치 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숫자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체 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사거리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속 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총 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63015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4~8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7B020D8-3854-7D61-B194-60FF8FCF17AF}"/>
              </a:ext>
            </a:extLst>
          </p:cNvPr>
          <p:cNvSpPr txBox="1"/>
          <p:nvPr/>
        </p:nvSpPr>
        <p:spPr>
          <a:xfrm>
            <a:off x="7718846" y="2713851"/>
            <a:ext cx="36355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0" dirty="0">
                <a:solidFill>
                  <a:schemeClr val="tx1"/>
                </a:solidFill>
              </a:rPr>
              <a:t>용어 설명</a:t>
            </a:r>
            <a:endParaRPr lang="en-US" altLang="ko-KR" sz="1400" b="0" dirty="0">
              <a:solidFill>
                <a:schemeClr val="tx1"/>
              </a:solidFill>
            </a:endParaRPr>
          </a:p>
          <a:p>
            <a:r>
              <a:rPr lang="en-US" altLang="ko-KR" sz="1400" dirty="0"/>
              <a:t>  </a:t>
            </a:r>
            <a:r>
              <a:rPr lang="ko-KR" altLang="en-US" sz="1200" b="0" dirty="0">
                <a:solidFill>
                  <a:schemeClr val="tx1"/>
                </a:solidFill>
              </a:rPr>
              <a:t>멀티 클래스 기물 </a:t>
            </a:r>
            <a:r>
              <a:rPr lang="en-US" altLang="ko-KR" sz="1200" dirty="0"/>
              <a:t>: </a:t>
            </a:r>
            <a:r>
              <a:rPr lang="ko-KR" altLang="en-US" sz="1200" dirty="0"/>
              <a:t>다수의 클래스를 가지는 기물</a:t>
            </a:r>
            <a:r>
              <a:rPr lang="ko-KR" altLang="en-US" sz="1200" b="0" dirty="0">
                <a:solidFill>
                  <a:schemeClr val="tx1"/>
                </a:solidFill>
              </a:rPr>
              <a:t> 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3137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카드 파워 설계 규칙 </a:t>
            </a:r>
            <a:r>
              <a:rPr lang="en-US" altLang="ko-KR" dirty="0"/>
              <a:t>– </a:t>
            </a:r>
            <a:r>
              <a:rPr lang="ko-KR" altLang="en-US" dirty="0"/>
              <a:t>이벤트 카드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16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2929665-7256-F366-6BBC-573250ED4B95}"/>
              </a:ext>
            </a:extLst>
          </p:cNvPr>
          <p:cNvGraphicFramePr>
            <a:graphicFrameLocks noGrp="1"/>
          </p:cNvGraphicFramePr>
          <p:nvPr/>
        </p:nvGraphicFramePr>
        <p:xfrm>
          <a:off x="2577147" y="2926080"/>
          <a:ext cx="703770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37705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이벤트 카드는 대상에 따라 단일 대상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피아식별이 없는 광역 대상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본인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플레이어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 대상 효과로 구분된다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이벤트 카드는 리턴 포인트를 최대 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5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까지만 가질 수 있다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69019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카드 파워 설계 규칙 </a:t>
            </a:r>
            <a:r>
              <a:rPr lang="en-US" altLang="ko-KR" dirty="0"/>
              <a:t>– </a:t>
            </a:r>
            <a:r>
              <a:rPr lang="ko-KR" altLang="en-US" dirty="0"/>
              <a:t>스킬 카드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17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5E44202-0C6A-11C2-8D99-7BD13686D30C}"/>
              </a:ext>
            </a:extLst>
          </p:cNvPr>
          <p:cNvGraphicFramePr>
            <a:graphicFrameLocks noGrp="1"/>
          </p:cNvGraphicFramePr>
          <p:nvPr/>
        </p:nvGraphicFramePr>
        <p:xfrm>
          <a:off x="839788" y="1794986"/>
          <a:ext cx="10514647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5240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939897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9069510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공통</a:t>
                      </a:r>
                      <a:endParaRPr lang="en-US" altLang="ko-KR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이상의 리턴 포인트를 가지는 스킬 카드는 턴 당 사용 횟수에 제한을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41142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아군 기물을 지원하거나 특정 키워드를 지원하는 효과를 주로 가지거나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본인의 패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덱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묘지에 카드에 영향을 끼치는 효과를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가장 다양하며 강력하고 공격적인 효과를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전투나 덱의 핵심이 되는 효과를 주로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짧은 사거리를 가지고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이동을 동반하는 효과를 주로 가지며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이동 거리를 사용 조건으로 가지고 기물의 이동에 관여하여 기동성을 향상시키는 효과를 주로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긴 사거리로 적을 먼 거리에서 공격하거나 아군을 지원하는 효과를 주로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공격 효과는 높은 피해를 주로 가지며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지원 효과는 주로 아군을 회복시킨다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공격적인 효과보다는 방어적인 효과를 가지며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주로 받는 피해를 감소시키거나 체력을 회복하는 효과를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전체적으로 약한 효과를 가지는 대신에 필드에 아군 폰 기물의 숫자에 비례하여 효과가 강화되는 효과를 주로 가진다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6723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25E94-DE2B-F82D-53EA-0AD8E37F7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카드 관련 시스템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2D2210-6854-5B22-1E64-A34EA64902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5BA1-AC58-80B6-E254-9B6FA0DD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2787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AD423-A465-7F91-6EF0-E18C3B34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카드 데이터 테이블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6D0D924-A485-4E24-99AE-0942E4495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" y="2027767"/>
            <a:ext cx="11439525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182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목차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2</a:t>
            </a:fld>
            <a:endParaRPr lang="ko-KR" altLang="en-US"/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E8842A89-DC4A-1171-B361-E102989E1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390" y="1878833"/>
            <a:ext cx="10516235" cy="1707746"/>
          </a:xfrm>
        </p:spPr>
        <p:txBody>
          <a:bodyPr>
            <a:normAutofit/>
          </a:bodyPr>
          <a:lstStyle/>
          <a:p>
            <a:r>
              <a:rPr lang="ko-KR" altLang="en-US" dirty="0"/>
              <a:t>개요</a:t>
            </a:r>
            <a:endParaRPr lang="en-US" altLang="ko-KR" dirty="0"/>
          </a:p>
          <a:p>
            <a:r>
              <a:rPr lang="ko-KR" altLang="en-US" dirty="0"/>
              <a:t>카드 디자인</a:t>
            </a:r>
            <a:endParaRPr lang="en-US" altLang="ko-KR" dirty="0"/>
          </a:p>
          <a:p>
            <a:r>
              <a:rPr lang="ko-KR" altLang="en-US" dirty="0"/>
              <a:t>카드 설계 가이드</a:t>
            </a:r>
            <a:endParaRPr lang="en-US" altLang="ko-KR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AD423-A465-7F91-6EF0-E18C3B34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카드 표기 정보 데이터 로딩 우선 순서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ED45585-4708-0453-EDB5-856F4D628F13}"/>
              </a:ext>
            </a:extLst>
          </p:cNvPr>
          <p:cNvGraphicFramePr>
            <a:graphicFrameLocks noGrp="1"/>
          </p:cNvGraphicFramePr>
          <p:nvPr/>
        </p:nvGraphicFramePr>
        <p:xfrm>
          <a:off x="1518761" y="2146788"/>
          <a:ext cx="9154477" cy="3573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297">
                  <a:extLst>
                    <a:ext uri="{9D8B030D-6E8A-4147-A177-3AD203B41FA5}">
                      <a16:colId xmlns:a16="http://schemas.microsoft.com/office/drawing/2014/main" val="2277280080"/>
                    </a:ext>
                  </a:extLst>
                </a:gridCol>
                <a:gridCol w="3848295">
                  <a:extLst>
                    <a:ext uri="{9D8B030D-6E8A-4147-A177-3AD203B41FA5}">
                      <a16:colId xmlns:a16="http://schemas.microsoft.com/office/drawing/2014/main" val="900808724"/>
                    </a:ext>
                  </a:extLst>
                </a:gridCol>
                <a:gridCol w="3850005">
                  <a:extLst>
                    <a:ext uri="{9D8B030D-6E8A-4147-A177-3AD203B41FA5}">
                      <a16:colId xmlns:a16="http://schemas.microsoft.com/office/drawing/2014/main" val="2010925799"/>
                    </a:ext>
                  </a:extLst>
                </a:gridCol>
                <a:gridCol w="944880">
                  <a:extLst>
                    <a:ext uri="{9D8B030D-6E8A-4147-A177-3AD203B41FA5}">
                      <a16:colId xmlns:a16="http://schemas.microsoft.com/office/drawing/2014/main" val="3861695980"/>
                    </a:ext>
                  </a:extLst>
                </a:gridCol>
              </a:tblGrid>
              <a:tr h="235012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종류별 표기 정보 데이터 로딩 우선 순서 및 참조 위치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19454146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기물 카드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스킬 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이벤트 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5714889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공통</a:t>
                      </a:r>
                      <a:endParaRPr lang="en-US" altLang="ko-KR" sz="105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과정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일러스트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ID(Image ID)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7564466"/>
                  </a:ext>
                </a:extLst>
              </a:tr>
              <a:tr h="235012"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(Card Name)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7633485"/>
                  </a:ext>
                </a:extLst>
              </a:tr>
              <a:tr h="235012"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효과 텍스트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(Effect Text)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4383188"/>
                  </a:ext>
                </a:extLst>
              </a:tr>
              <a:tr h="235012"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사용 조건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(Card Use Condition)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9991840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메인 클래스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(Main Class)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8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79352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서브 클래스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(Sub Class)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3978046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(Tribe)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3058872"/>
                  </a:ext>
                </a:extLst>
              </a:tr>
              <a:tr h="235012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(Affiliation)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5645916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 체력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(Piece Health Point)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스킬 사거리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(Skill Range)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8802531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10.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카드 데이터 테이블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 공격력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(Piece Attack Point)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데이터 로딩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6794032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11.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데이터 테이블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기물 사거리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(Piece Range Point)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데이터 로딩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3797255"/>
                  </a:ext>
                </a:extLst>
              </a:tr>
              <a:tr h="235012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12.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카드 데이터 테이블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기물 속도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(Piece Speed Point)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데이터 로딩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750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8331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AD423-A465-7F91-6EF0-E18C3B34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카드 등급 시스템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CE80C15-BA6C-2C14-F977-F5C5B93FC232}"/>
              </a:ext>
            </a:extLst>
          </p:cNvPr>
          <p:cNvGraphicFramePr>
            <a:graphicFrameLocks noGrp="1"/>
          </p:cNvGraphicFramePr>
          <p:nvPr/>
        </p:nvGraphicFramePr>
        <p:xfrm>
          <a:off x="1003197" y="1691640"/>
          <a:ext cx="10185606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871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9426893">
                  <a:extLst>
                    <a:ext uri="{9D8B030D-6E8A-4147-A177-3AD203B41FA5}">
                      <a16:colId xmlns:a16="http://schemas.microsoft.com/office/drawing/2014/main" val="28444856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카드의 중요도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파워에 따른 등급이다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기획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해당 시스템은 카드에 부여되는 등급으로 카드의 리턴 포인트에 비례하여 높은 등급을 부여 받는다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제작 시스템 등에 관여하며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카드를 파워에 따라 등급을 분류해 제작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및 분해 시스템에 이용하기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위해서 기획되었다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44CFF5D-6FC4-5C70-7B3F-C5723E5703B7}"/>
              </a:ext>
            </a:extLst>
          </p:cNvPr>
          <p:cNvGraphicFramePr>
            <a:graphicFrameLocks noGrp="1"/>
          </p:cNvGraphicFramePr>
          <p:nvPr/>
        </p:nvGraphicFramePr>
        <p:xfrm>
          <a:off x="1003197" y="3029700"/>
          <a:ext cx="263112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0105">
                  <a:extLst>
                    <a:ext uri="{9D8B030D-6E8A-4147-A177-3AD203B41FA5}">
                      <a16:colId xmlns:a16="http://schemas.microsoft.com/office/drawing/2014/main" val="2625615360"/>
                    </a:ext>
                  </a:extLst>
                </a:gridCol>
                <a:gridCol w="1791017">
                  <a:extLst>
                    <a:ext uri="{9D8B030D-6E8A-4147-A177-3AD203B41FA5}">
                      <a16:colId xmlns:a16="http://schemas.microsoft.com/office/drawing/2014/main" val="32427570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등급 명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등급별 리턴 포인트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5985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베이직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1~5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6663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7680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레어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0776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에픽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7~8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319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유니크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9~10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6942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레전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11+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95925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7925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AD423-A465-7F91-6EF0-E18C3B34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레어도 결정 시스템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CE80C15-BA6C-2C14-F977-F5C5B93FC232}"/>
              </a:ext>
            </a:extLst>
          </p:cNvPr>
          <p:cNvGraphicFramePr>
            <a:graphicFrameLocks noGrp="1"/>
          </p:cNvGraphicFramePr>
          <p:nvPr/>
        </p:nvGraphicFramePr>
        <p:xfrm>
          <a:off x="1553050" y="1691640"/>
          <a:ext cx="9085898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10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364855">
                  <a:extLst>
                    <a:ext uri="{9D8B030D-6E8A-4147-A177-3AD203B41FA5}">
                      <a16:colId xmlns:a16="http://schemas.microsoft.com/office/drawing/2014/main" val="28444856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생성 시 결정되는 희귀도 시스템이다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기획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해당 시스템은 카드 생성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뽑기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제작 등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시 확률에 따라서 레어도가 결정 되는 시스템이다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레어도에 따른 연출을 가지며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플레이어의 소유 욕구를 자극하여 원하는 레어도를 얻기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위해 많은 시간을 투자하게 만들기 위해 기획되었다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AA709C8-97B1-D0B0-3E19-2E0842511F73}"/>
              </a:ext>
            </a:extLst>
          </p:cNvPr>
          <p:cNvGraphicFramePr>
            <a:graphicFrameLocks noGrp="1"/>
          </p:cNvGraphicFramePr>
          <p:nvPr/>
        </p:nvGraphicFramePr>
        <p:xfrm>
          <a:off x="3202463" y="3429000"/>
          <a:ext cx="5787073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755">
                  <a:extLst>
                    <a:ext uri="{9D8B030D-6E8A-4147-A177-3AD203B41FA5}">
                      <a16:colId xmlns:a16="http://schemas.microsoft.com/office/drawing/2014/main" val="1585662147"/>
                    </a:ext>
                  </a:extLst>
                </a:gridCol>
                <a:gridCol w="4445318">
                  <a:extLst>
                    <a:ext uri="{9D8B030D-6E8A-4147-A177-3AD203B41FA5}">
                      <a16:colId xmlns:a16="http://schemas.microsoft.com/office/drawing/2014/main" val="194609125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레어도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65695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노멀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모든 레어도의 기본이 되는 레어 등급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95784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실버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명이 빛난다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0328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골드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카드 테두리가 빛난다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244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슈퍼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카드 테두리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일러스트가 빛난다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58133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울트라 레어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명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 카드 테두리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일러스트가 빛난다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카드가 홀로그램으로 반짝인다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691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4553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AD423-A465-7F91-6EF0-E18C3B34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레어도 스킨 시스템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CE80C15-BA6C-2C14-F977-F5C5B93FC232}"/>
              </a:ext>
            </a:extLst>
          </p:cNvPr>
          <p:cNvGraphicFramePr>
            <a:graphicFrameLocks noGrp="1"/>
          </p:cNvGraphicFramePr>
          <p:nvPr/>
        </p:nvGraphicFramePr>
        <p:xfrm>
          <a:off x="1293335" y="1691640"/>
          <a:ext cx="9351011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07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690293">
                  <a:extLst>
                    <a:ext uri="{9D8B030D-6E8A-4147-A177-3AD203B41FA5}">
                      <a16:colId xmlns:a16="http://schemas.microsoft.com/office/drawing/2014/main" val="28444856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카드에 적용하는 일종의 스킨 시스템이다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기획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해당 시스템은 일반 레어도를 가진 카드에 조합하여 레어도를 변화 시킬 수 있는 시스템이다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카드의 기존 레어도를 바탕으로 특수 레어도가 가진 특징을 더한 특징을 가지게 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특수한 컨텐츠의 보상으로 특수한 레어도를 가진 카드를 지급하여 해당 컨텐츠를 플레이하는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원동력이 될 수 있게 기획되었다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AA709C8-97B1-D0B0-3E19-2E0842511F73}"/>
              </a:ext>
            </a:extLst>
          </p:cNvPr>
          <p:cNvGraphicFramePr>
            <a:graphicFrameLocks noGrp="1"/>
          </p:cNvGraphicFramePr>
          <p:nvPr/>
        </p:nvGraphicFramePr>
        <p:xfrm>
          <a:off x="1828323" y="3764281"/>
          <a:ext cx="8535354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118">
                  <a:extLst>
                    <a:ext uri="{9D8B030D-6E8A-4147-A177-3AD203B41FA5}">
                      <a16:colId xmlns:a16="http://schemas.microsoft.com/office/drawing/2014/main" val="1585662147"/>
                    </a:ext>
                  </a:extLst>
                </a:gridCol>
                <a:gridCol w="4445318">
                  <a:extLst>
                    <a:ext uri="{9D8B030D-6E8A-4147-A177-3AD203B41FA5}">
                      <a16:colId xmlns:a16="http://schemas.microsoft.com/office/drawing/2014/main" val="1946091250"/>
                    </a:ext>
                  </a:extLst>
                </a:gridCol>
                <a:gridCol w="3022918">
                  <a:extLst>
                    <a:ext uri="{9D8B030D-6E8A-4147-A177-3AD203B41FA5}">
                      <a16:colId xmlns:a16="http://schemas.microsoft.com/office/drawing/2014/main" val="3432675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레어도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획득 경로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65695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팬텀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카드가 전체적으로 어두운 배합으로 되어있다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카드의 일러스트가 흑백처리 되어있다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업적 및 이벤트의 보상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001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에이션트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석재 느낌의 테두리를 가지고 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레이드 컨텐츠의 보상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95547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로얄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카드 전체 배경에 시즌별 문양이 새겨져 있다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시즌별 최종 등급에 따른 보상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575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19050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A51C82D-46F6-A9DB-4B8D-657BA8B49D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368217"/>
              </p:ext>
            </p:extLst>
          </p:nvPr>
        </p:nvGraphicFramePr>
        <p:xfrm>
          <a:off x="1055528" y="1270419"/>
          <a:ext cx="10080943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0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게임 내에 존재하는 카드들을 플레이어가 열람할 수 있는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특정 카드나 원하는 조건의 카드만을 표기하는 필터나 카드의 정렬 규칙을 설정하여 원하는 카드를 빠르게 찾을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F9448E6A-9146-4493-A0EC-7DB458CE8795}"/>
              </a:ext>
            </a:extLst>
          </p:cNvPr>
          <p:cNvGrpSpPr>
            <a:grpSpLocks noChangeAspect="1"/>
          </p:cNvGrpSpPr>
          <p:nvPr/>
        </p:nvGrpSpPr>
        <p:grpSpPr>
          <a:xfrm>
            <a:off x="800629" y="2987878"/>
            <a:ext cx="4447578" cy="2765059"/>
            <a:chOff x="770979" y="2182159"/>
            <a:chExt cx="4847665" cy="301379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B6B47167-87EF-46CB-8D80-53B49BF0CFE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70979" y="2182159"/>
              <a:ext cx="4847665" cy="3013793"/>
              <a:chOff x="950170" y="1510577"/>
              <a:chExt cx="3558744" cy="2212471"/>
            </a:xfrm>
          </p:grpSpPr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15FB6296-3E69-48EA-9B0D-511B9F98EE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50171" y="1510577"/>
                <a:ext cx="3558743" cy="1828367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A22D297-8B4D-41E2-88A1-F87995C7E1B0}"/>
                  </a:ext>
                </a:extLst>
              </p:cNvPr>
              <p:cNvSpPr txBox="1"/>
              <p:nvPr/>
            </p:nvSpPr>
            <p:spPr>
              <a:xfrm>
                <a:off x="950170" y="3338944"/>
                <a:ext cx="3558743" cy="384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/>
                  <a:t>메인 화면</a:t>
                </a:r>
                <a:endParaRPr lang="en-US" altLang="ko-KR" sz="1400" dirty="0"/>
              </a:p>
              <a:p>
                <a:pPr algn="ctr"/>
                <a:r>
                  <a:rPr lang="en-US" altLang="ko-KR" sz="1400" dirty="0"/>
                  <a:t>(</a:t>
                </a:r>
                <a:r>
                  <a:rPr lang="ko-KR" altLang="en-US" sz="1400" dirty="0"/>
                  <a:t>카드 일람 버튼 클릭</a:t>
                </a:r>
                <a:r>
                  <a:rPr lang="en-US" altLang="ko-KR" sz="1400" dirty="0"/>
                  <a:t>)</a:t>
                </a:r>
                <a:endParaRPr lang="ko-KR" altLang="en-US" sz="1400" dirty="0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96F4D28-C22D-4D8B-8B10-A6F232F80FEA}"/>
                </a:ext>
              </a:extLst>
            </p:cNvPr>
            <p:cNvSpPr/>
            <p:nvPr/>
          </p:nvSpPr>
          <p:spPr>
            <a:xfrm>
              <a:off x="862607" y="3852201"/>
              <a:ext cx="888904" cy="338473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9D89C3C-C6E4-41BF-AB08-5EC3FEDB3011}"/>
              </a:ext>
            </a:extLst>
          </p:cNvPr>
          <p:cNvGrpSpPr/>
          <p:nvPr/>
        </p:nvGrpSpPr>
        <p:grpSpPr>
          <a:xfrm>
            <a:off x="6859727" y="3752851"/>
            <a:ext cx="4447578" cy="2630869"/>
            <a:chOff x="6859727" y="3752851"/>
            <a:chExt cx="4447578" cy="2630869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C38F2C4-4FC5-4293-A74C-DB1B8A499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/>
          </p:blipFill>
          <p:spPr>
            <a:xfrm>
              <a:off x="6859727" y="3752851"/>
              <a:ext cx="4447578" cy="2141426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457552-BFEF-4C4B-8C9D-5C1E186A6D79}"/>
                </a:ext>
              </a:extLst>
            </p:cNvPr>
            <p:cNvSpPr txBox="1"/>
            <p:nvPr/>
          </p:nvSpPr>
          <p:spPr>
            <a:xfrm>
              <a:off x="7619293" y="5890348"/>
              <a:ext cx="2928449" cy="4933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/>
                <a:t>우측 카드 일람 시스템 팝업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좌측 카드 일람 보조 </a:t>
              </a:r>
              <a:r>
                <a:rPr lang="en-US" altLang="ko-KR" sz="1400" dirty="0"/>
                <a:t>UI</a:t>
              </a:r>
              <a:r>
                <a:rPr lang="ko-KR" altLang="en-US" sz="1400" dirty="0"/>
                <a:t> 팝업</a:t>
              </a:r>
              <a:endParaRPr lang="en-US" altLang="ko-KR" sz="1400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569DD97-79E2-425E-906C-891A2F9B6C5F}"/>
                </a:ext>
              </a:extLst>
            </p:cNvPr>
            <p:cNvSpPr/>
            <p:nvPr/>
          </p:nvSpPr>
          <p:spPr>
            <a:xfrm>
              <a:off x="6859727" y="3752852"/>
              <a:ext cx="4447578" cy="2141426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F0C901FB-942E-468C-86D9-BFEE51911ED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072565" y="2050526"/>
            <a:ext cx="7061" cy="5567261"/>
          </a:xfrm>
          <a:prstGeom prst="bentConnector4">
            <a:avLst>
              <a:gd name="adj1" fmla="val -16187509"/>
              <a:gd name="adj2" fmla="val 81644"/>
            </a:avLst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제목 1">
            <a:extLst>
              <a:ext uri="{FF2B5EF4-FFF2-40B4-BE49-F238E27FC236}">
                <a16:creationId xmlns:a16="http://schemas.microsoft.com/office/drawing/2014/main" id="{B50731EC-2CF2-4B87-811C-D5BE34E71101}"/>
              </a:ext>
            </a:extLst>
          </p:cNvPr>
          <p:cNvSpPr txBox="1">
            <a:spLocks/>
          </p:cNvSpPr>
          <p:nvPr/>
        </p:nvSpPr>
        <p:spPr>
          <a:xfrm>
            <a:off x="695325" y="368300"/>
            <a:ext cx="1080135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 및 알고리즘</a:t>
            </a:r>
          </a:p>
        </p:txBody>
      </p:sp>
    </p:spTree>
    <p:extLst>
      <p:ext uri="{BB962C8B-B14F-4D97-AF65-F5344CB8AC3E}">
        <p14:creationId xmlns:p14="http://schemas.microsoft.com/office/powerpoint/2010/main" val="41147692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59D40-4598-2514-A06B-2D6ADE7B6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351354F-59CC-BFE3-8372-4CE7A0A8F4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4038351"/>
              </p:ext>
            </p:extLst>
          </p:nvPr>
        </p:nvGraphicFramePr>
        <p:xfrm>
          <a:off x="1660525" y="1830283"/>
          <a:ext cx="4339971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9971">
                  <a:extLst>
                    <a:ext uri="{9D8B030D-6E8A-4147-A177-3AD203B41FA5}">
                      <a16:colId xmlns:a16="http://schemas.microsoft.com/office/drawing/2014/main" val="10109357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데이터 로딩 우선 순서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0549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“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유저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DB/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유저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DB_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보유 카드 목록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(Held Card Data)”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로딩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9079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데이터 로딩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1236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일람 시스템 관련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UI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로딩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1561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기본 정렬 규칙 데이터 로딩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894552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A4C69E4-4974-4084-9690-17EFD24229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137398"/>
              </p:ext>
            </p:extLst>
          </p:nvPr>
        </p:nvGraphicFramePr>
        <p:xfrm>
          <a:off x="1660525" y="4166977"/>
          <a:ext cx="6116955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16955">
                  <a:extLst>
                    <a:ext uri="{9D8B030D-6E8A-4147-A177-3AD203B41FA5}">
                      <a16:colId xmlns:a16="http://schemas.microsoft.com/office/drawing/2014/main" val="10109357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기본 우선 정렬 규칙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0549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기본 정렬은 카드 종류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등급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일련 번호 순서로 분류 및 정렬한다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2770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종류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기물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카드의 순으로 정렬한다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52638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클래스는 킹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폰의 순으로 정렬한다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vl="0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분류는 기물 카드와 스킬 카드에만 적용하며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카드에는 적용하지 않는다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1236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등급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레전드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유니크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에픽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레어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베이직의 순서로 정렬한다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08244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일련 번호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–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일련 번호에 따라서 오른 차순 정렬한다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114575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CE15ED02-775D-4560-8B24-AAF6CEF16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683" y="1268412"/>
            <a:ext cx="3025992" cy="5228340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BDC692E0-22D7-4558-A0D4-4759B0117920}"/>
              </a:ext>
            </a:extLst>
          </p:cNvPr>
          <p:cNvSpPr txBox="1">
            <a:spLocks/>
          </p:cNvSpPr>
          <p:nvPr/>
        </p:nvSpPr>
        <p:spPr>
          <a:xfrm>
            <a:off x="695325" y="368300"/>
            <a:ext cx="1080135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데이터 로딩 우선 순서 및 카드 기본 정렬 규칙</a:t>
            </a:r>
          </a:p>
        </p:txBody>
      </p:sp>
    </p:spTree>
    <p:extLst>
      <p:ext uri="{BB962C8B-B14F-4D97-AF65-F5344CB8AC3E}">
        <p14:creationId xmlns:p14="http://schemas.microsoft.com/office/powerpoint/2010/main" val="21784476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62636-CC71-ED59-353F-385830541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D347D0CF-2845-4ED5-AEF3-BB55B57A5FAA}"/>
              </a:ext>
            </a:extLst>
          </p:cNvPr>
          <p:cNvSpPr txBox="1">
            <a:spLocks/>
          </p:cNvSpPr>
          <p:nvPr/>
        </p:nvSpPr>
        <p:spPr>
          <a:xfrm>
            <a:off x="695325" y="368300"/>
            <a:ext cx="1080135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데이터 참조 위치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B5452039-9EE7-4050-9AE4-DC57406BE2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6872418"/>
              </p:ext>
            </p:extLst>
          </p:nvPr>
        </p:nvGraphicFramePr>
        <p:xfrm>
          <a:off x="695326" y="2914650"/>
          <a:ext cx="10801349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116">
                  <a:extLst>
                    <a:ext uri="{9D8B030D-6E8A-4147-A177-3AD203B41FA5}">
                      <a16:colId xmlns:a16="http://schemas.microsoft.com/office/drawing/2014/main" val="496383144"/>
                    </a:ext>
                  </a:extLst>
                </a:gridCol>
                <a:gridCol w="1921484">
                  <a:extLst>
                    <a:ext uri="{9D8B030D-6E8A-4147-A177-3AD203B41FA5}">
                      <a16:colId xmlns:a16="http://schemas.microsoft.com/office/drawing/2014/main" val="3683499362"/>
                    </a:ext>
                  </a:extLst>
                </a:gridCol>
                <a:gridCol w="2721158">
                  <a:extLst>
                    <a:ext uri="{9D8B030D-6E8A-4147-A177-3AD203B41FA5}">
                      <a16:colId xmlns:a16="http://schemas.microsoft.com/office/drawing/2014/main" val="1218913743"/>
                    </a:ext>
                  </a:extLst>
                </a:gridCol>
                <a:gridCol w="1075592">
                  <a:extLst>
                    <a:ext uri="{9D8B030D-6E8A-4147-A177-3AD203B41FA5}">
                      <a16:colId xmlns:a16="http://schemas.microsoft.com/office/drawing/2014/main" val="1111129856"/>
                    </a:ext>
                  </a:extLst>
                </a:gridCol>
                <a:gridCol w="4146999">
                  <a:extLst>
                    <a:ext uri="{9D8B030D-6E8A-4147-A177-3AD203B41FA5}">
                      <a16:colId xmlns:a16="http://schemas.microsoft.com/office/drawing/2014/main" val="3707067078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algn="l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lt"/>
                        </a:rPr>
                        <a:t>카드 기본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lt"/>
                        </a:rPr>
                        <a:t>정렬 시스템 참조 데이터 위치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0865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Data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파일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인덱스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데이터 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212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카드 종류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카드 데이터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카드 종류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(Card Type)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Shot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기물 카드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=0,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스킬 카드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=1,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이벤트 카드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80847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클래스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카드 데이터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메인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(Main Class)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Shot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킹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0,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퀸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1,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나이트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2,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비숍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3,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루크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4,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폰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23336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카드 등급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카드 데이터 테이블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카드 등급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(Card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Tier)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Shot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베이직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0,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널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1,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레어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2,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에픽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3,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유니크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4,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레전드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=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16842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일련 번호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맑은 고딕" panose="020B0503020000020004" pitchFamily="50" charset="-127"/>
                          <a:cs typeface="+mn-cs"/>
                        </a:rPr>
                        <a:t>카드 데이터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카드 일련번호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(Card Serial Number)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lt"/>
                        </a:rPr>
                        <a:t>Int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카드 생성 순서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78281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5273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62636-CC71-ED59-353F-385830541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716E0F2-BE25-4A8C-AE5A-2167F78CB975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UI </a:t>
            </a:r>
            <a:r>
              <a:rPr lang="ko-KR" altLang="en-US" sz="2400" dirty="0"/>
              <a:t>리소스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F66E367-DD0B-4D1A-8166-B69EBACE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780" y="1282224"/>
            <a:ext cx="6424440" cy="520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1296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4A9F8F1E-9340-41AF-8C1B-2956C4A29074}"/>
              </a:ext>
            </a:extLst>
          </p:cNvPr>
          <p:cNvGrpSpPr/>
          <p:nvPr/>
        </p:nvGrpSpPr>
        <p:grpSpPr>
          <a:xfrm>
            <a:off x="1303023" y="2627716"/>
            <a:ext cx="4185281" cy="3313113"/>
            <a:chOff x="1013090" y="1268412"/>
            <a:chExt cx="4185281" cy="3313113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80990EA7-4452-39FF-026D-1321BEB72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9177"/>
            <a:stretch/>
          </p:blipFill>
          <p:spPr>
            <a:xfrm>
              <a:off x="1013090" y="1268412"/>
              <a:ext cx="4185281" cy="3313113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BE8D731-2580-53AA-1B72-118FD7C2A91A}"/>
                </a:ext>
              </a:extLst>
            </p:cNvPr>
            <p:cNvSpPr/>
            <p:nvPr/>
          </p:nvSpPr>
          <p:spPr>
            <a:xfrm>
              <a:off x="4260780" y="1710516"/>
              <a:ext cx="127706" cy="135429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14D8625-5547-1C24-168A-16D623CE2407}"/>
                </a:ext>
              </a:extLst>
            </p:cNvPr>
            <p:cNvSpPr/>
            <p:nvPr/>
          </p:nvSpPr>
          <p:spPr>
            <a:xfrm>
              <a:off x="4362437" y="3729967"/>
              <a:ext cx="430543" cy="135430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4D81F070-12F3-6531-8613-C78031141B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035104"/>
              </p:ext>
            </p:extLst>
          </p:nvPr>
        </p:nvGraphicFramePr>
        <p:xfrm>
          <a:off x="6095998" y="3143251"/>
          <a:ext cx="5401493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4801100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카드 등급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카드의 등급을 등급에 따른 색과 문양으로 표기한다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</a:tbl>
          </a:graphicData>
        </a:graphic>
      </p:graphicFrame>
      <p:pic>
        <p:nvPicPr>
          <p:cNvPr id="24" name="그림 23">
            <a:extLst>
              <a:ext uri="{FF2B5EF4-FFF2-40B4-BE49-F238E27FC236}">
                <a16:creationId xmlns:a16="http://schemas.microsoft.com/office/drawing/2014/main" id="{399A2AB0-7638-765A-AA47-A9A0CA185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314" y="1631404"/>
            <a:ext cx="3820039" cy="1140516"/>
          </a:xfrm>
          <a:prstGeom prst="rect">
            <a:avLst/>
          </a:prstGeom>
        </p:spPr>
      </p:pic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A9058A2D-0FCF-1B11-F647-04831E6486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6549919"/>
              </p:ext>
            </p:extLst>
          </p:nvPr>
        </p:nvGraphicFramePr>
        <p:xfrm>
          <a:off x="6096002" y="5636029"/>
          <a:ext cx="5401714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4801321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레어도별 보유 매수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보유한 카드의 매수를 레어도에 따라 표기한다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</a:tbl>
          </a:graphicData>
        </a:graphic>
      </p:graphicFrame>
      <p:pic>
        <p:nvPicPr>
          <p:cNvPr id="26" name="그림 25">
            <a:extLst>
              <a:ext uri="{FF2B5EF4-FFF2-40B4-BE49-F238E27FC236}">
                <a16:creationId xmlns:a16="http://schemas.microsoft.com/office/drawing/2014/main" id="{C3C90674-A902-67D0-B386-9F9924ADBB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80" t="12711"/>
          <a:stretch/>
        </p:blipFill>
        <p:spPr>
          <a:xfrm>
            <a:off x="6160241" y="4109425"/>
            <a:ext cx="5272190" cy="1218086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343232AB-7FC7-CDBD-857C-260CCE424A11}"/>
              </a:ext>
            </a:extLst>
          </p:cNvPr>
          <p:cNvSpPr/>
          <p:nvPr/>
        </p:nvSpPr>
        <p:spPr>
          <a:xfrm>
            <a:off x="6096002" y="1292478"/>
            <a:ext cx="5400673" cy="246037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E134D61-8CB3-B4CC-FADE-1ACB29178F07}"/>
              </a:ext>
            </a:extLst>
          </p:cNvPr>
          <p:cNvSpPr/>
          <p:nvPr/>
        </p:nvSpPr>
        <p:spPr>
          <a:xfrm>
            <a:off x="6096002" y="3757797"/>
            <a:ext cx="5400669" cy="248783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B8C19CDA-1CAF-9A75-AA6F-128316F2A51C}"/>
              </a:ext>
            </a:extLst>
          </p:cNvPr>
          <p:cNvCxnSpPr>
            <a:cxnSpLocks/>
            <a:stCxn id="6" idx="3"/>
            <a:endCxn id="29" idx="1"/>
          </p:cNvCxnSpPr>
          <p:nvPr/>
        </p:nvCxnSpPr>
        <p:spPr>
          <a:xfrm flipV="1">
            <a:off x="4678419" y="2522664"/>
            <a:ext cx="1417583" cy="614871"/>
          </a:xfrm>
          <a:prstGeom prst="bentConnector3">
            <a:avLst/>
          </a:prstGeom>
          <a:ln w="2540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5D9611B3-F5CB-313B-C5AF-602078322F08}"/>
              </a:ext>
            </a:extLst>
          </p:cNvPr>
          <p:cNvCxnSpPr>
            <a:cxnSpLocks/>
            <a:stCxn id="7" idx="2"/>
            <a:endCxn id="30" idx="1"/>
          </p:cNvCxnSpPr>
          <p:nvPr/>
        </p:nvCxnSpPr>
        <p:spPr>
          <a:xfrm rot="5400000" flipH="1" flipV="1">
            <a:off x="5370328" y="4499027"/>
            <a:ext cx="222988" cy="1228360"/>
          </a:xfrm>
          <a:prstGeom prst="bentConnector4">
            <a:avLst>
              <a:gd name="adj1" fmla="val -102517"/>
              <a:gd name="adj2" fmla="val 58762"/>
            </a:avLst>
          </a:prstGeom>
          <a:ln w="2540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F017A53C-210A-4B1C-8A8C-5D083D189F32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UI </a:t>
            </a:r>
            <a:r>
              <a:rPr lang="ko-KR" altLang="en-US" sz="2400" dirty="0"/>
              <a:t>설명</a:t>
            </a:r>
            <a:r>
              <a:rPr lang="en-US" altLang="ko-KR" sz="2400" dirty="0"/>
              <a:t>(</a:t>
            </a:r>
            <a:r>
              <a:rPr lang="ko-KR" altLang="en-US" sz="2400" dirty="0"/>
              <a:t>카드 추가 정보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AF4073ED-76B7-45C1-88E7-F95BDCEAEF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170721"/>
              </p:ext>
            </p:extLst>
          </p:nvPr>
        </p:nvGraphicFramePr>
        <p:xfrm>
          <a:off x="695325" y="1278749"/>
          <a:ext cx="5400678" cy="94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67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1443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UI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는 카드 일람 시스템으로 표기된 카드의 추가 정보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등급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보유 매수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표기하여 플레이어에게 정보를 더욱 빠르게 전달하기 위해서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30818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카드 필터 시스템 개요 및 알고리즘</a:t>
            </a:r>
            <a:endParaRPr lang="en-US" altLang="ko-KR" sz="2400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2820DFF-DCA3-48F3-B902-582229BD8A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43914"/>
              </p:ext>
            </p:extLst>
          </p:nvPr>
        </p:nvGraphicFramePr>
        <p:xfrm>
          <a:off x="1795303" y="1268413"/>
          <a:ext cx="8601393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139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화면에 표기될 카드의 조건을 설정하는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어떠한 조건을 가진 카드를 찾을 때 원하는 조건을 설정하여 원하는 카드를 정확하게 찾을 수 있게 기획되었다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pSp>
        <p:nvGrpSpPr>
          <p:cNvPr id="26" name="그룹 25">
            <a:extLst>
              <a:ext uri="{FF2B5EF4-FFF2-40B4-BE49-F238E27FC236}">
                <a16:creationId xmlns:a16="http://schemas.microsoft.com/office/drawing/2014/main" id="{FA93044C-342B-43B8-BF9F-91038D38D265}"/>
              </a:ext>
            </a:extLst>
          </p:cNvPr>
          <p:cNvGrpSpPr>
            <a:grpSpLocks noChangeAspect="1"/>
          </p:cNvGrpSpPr>
          <p:nvPr/>
        </p:nvGrpSpPr>
        <p:grpSpPr>
          <a:xfrm>
            <a:off x="1476427" y="3061006"/>
            <a:ext cx="4303745" cy="2351042"/>
            <a:chOff x="695324" y="2515047"/>
            <a:chExt cx="4876800" cy="266408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D6BEC9B-C4A4-4DFE-B813-2CC9FE63E16D}"/>
                </a:ext>
              </a:extLst>
            </p:cNvPr>
            <p:cNvSpPr txBox="1"/>
            <p:nvPr/>
          </p:nvSpPr>
          <p:spPr>
            <a:xfrm>
              <a:off x="695325" y="4847871"/>
              <a:ext cx="4876799" cy="3312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/>
                <a:t>카드 필터 설정 버튼 클릭</a:t>
              </a:r>
              <a:endParaRPr lang="en-US" altLang="ko-KR" sz="1400" dirty="0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111943E-F6FF-44E7-A80D-202BE872E6F3}"/>
                </a:ext>
              </a:extLst>
            </p:cNvPr>
            <p:cNvGrpSpPr/>
            <p:nvPr/>
          </p:nvGrpSpPr>
          <p:grpSpPr>
            <a:xfrm>
              <a:off x="695324" y="2515047"/>
              <a:ext cx="4876800" cy="2348089"/>
              <a:chOff x="731909" y="2718247"/>
              <a:chExt cx="4876800" cy="2348089"/>
            </a:xfrm>
          </p:grpSpPr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CA38A9CA-A221-455E-B039-E77AD7B7A4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/>
            </p:blipFill>
            <p:spPr>
              <a:xfrm>
                <a:off x="731909" y="2718247"/>
                <a:ext cx="4876800" cy="2348089"/>
              </a:xfrm>
              <a:prstGeom prst="rect">
                <a:avLst/>
              </a:prstGeom>
            </p:spPr>
          </p:pic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56A1D3F8-60CD-4535-B7B0-96322589CEC6}"/>
                  </a:ext>
                </a:extLst>
              </p:cNvPr>
              <p:cNvSpPr/>
              <p:nvPr/>
            </p:nvSpPr>
            <p:spPr>
              <a:xfrm>
                <a:off x="2720516" y="2798106"/>
                <a:ext cx="330200" cy="224898"/>
              </a:xfrm>
              <a:prstGeom prst="rect">
                <a:avLst/>
              </a:prstGeom>
              <a:noFill/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C7EF4944-9147-4ED6-9BB5-49F6B42A5E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94541" y="2905474"/>
                <a:ext cx="243516" cy="307777"/>
              </a:xfrm>
              <a:prstGeom prst="rect">
                <a:avLst/>
              </a:prstGeom>
            </p:spPr>
          </p:pic>
        </p:grp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C9F1636-FAF6-4637-A3D6-17D48448C6E4}"/>
              </a:ext>
            </a:extLst>
          </p:cNvPr>
          <p:cNvGrpSpPr>
            <a:grpSpLocks noChangeAspect="1"/>
          </p:cNvGrpSpPr>
          <p:nvPr/>
        </p:nvGrpSpPr>
        <p:grpSpPr>
          <a:xfrm>
            <a:off x="6539147" y="3061005"/>
            <a:ext cx="4308822" cy="2330314"/>
            <a:chOff x="6614123" y="2515047"/>
            <a:chExt cx="4882552" cy="2640601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2AFFD8F-632E-4881-BEF0-15B619AF2572}"/>
                </a:ext>
              </a:extLst>
            </p:cNvPr>
            <p:cNvGrpSpPr/>
            <p:nvPr/>
          </p:nvGrpSpPr>
          <p:grpSpPr>
            <a:xfrm>
              <a:off x="6614123" y="2515047"/>
              <a:ext cx="4882552" cy="2361227"/>
              <a:chOff x="6090249" y="3892290"/>
              <a:chExt cx="4882552" cy="2361227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EDBEA602-D581-40AF-BE46-BF326DF3E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96001" y="3892292"/>
                <a:ext cx="4876800" cy="2361225"/>
              </a:xfrm>
              <a:prstGeom prst="rect">
                <a:avLst/>
              </a:prstGeom>
            </p:spPr>
          </p:pic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7B4ED43-423D-4E6F-8F41-6B97DA13E5DF}"/>
                  </a:ext>
                </a:extLst>
              </p:cNvPr>
              <p:cNvSpPr/>
              <p:nvPr/>
            </p:nvSpPr>
            <p:spPr>
              <a:xfrm>
                <a:off x="6090249" y="3892290"/>
                <a:ext cx="1927683" cy="2348089"/>
              </a:xfrm>
              <a:prstGeom prst="rect">
                <a:avLst/>
              </a:prstGeom>
              <a:noFill/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D7E7134-B5DE-4933-8ED1-CDBCCF7CD741}"/>
                </a:ext>
              </a:extLst>
            </p:cNvPr>
            <p:cNvSpPr txBox="1"/>
            <p:nvPr/>
          </p:nvSpPr>
          <p:spPr>
            <a:xfrm>
              <a:off x="6614123" y="4847871"/>
              <a:ext cx="487679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/>
                <a:t>카드 필터 설정창 팝업</a:t>
              </a:r>
              <a:endParaRPr lang="en-US" altLang="ko-KR" sz="1400" dirty="0"/>
            </a:p>
          </p:txBody>
        </p:sp>
      </p:grp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D47C9763-88A2-4679-942D-804E5A8BE036}"/>
              </a:ext>
            </a:extLst>
          </p:cNvPr>
          <p:cNvCxnSpPr>
            <a:cxnSpLocks/>
            <a:stCxn id="15" idx="2"/>
            <a:endCxn id="17" idx="1"/>
          </p:cNvCxnSpPr>
          <p:nvPr/>
        </p:nvCxnSpPr>
        <p:spPr>
          <a:xfrm rot="16200000" flipH="1">
            <a:off x="4716143" y="2274088"/>
            <a:ext cx="599248" cy="3046760"/>
          </a:xfrm>
          <a:prstGeom prst="bentConnector2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9826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개요</a:t>
            </a:r>
          </a:p>
        </p:txBody>
      </p:sp>
      <p:graphicFrame>
        <p:nvGraphicFramePr>
          <p:cNvPr id="3" name="표 1"/>
          <p:cNvGraphicFramePr>
            <a:graphicFrameLocks noGrp="1"/>
          </p:cNvGraphicFramePr>
          <p:nvPr/>
        </p:nvGraphicFramePr>
        <p:xfrm>
          <a:off x="1432555" y="3033920"/>
          <a:ext cx="9326890" cy="1587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268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해당 문서는 게임 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‘Fantasy Chess’</a:t>
                      </a:r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의 카드의 구성 및 정보와 디자인에 필요한 가이드 라인을 정리한 문서다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indent="0" hangingPunct="1"/>
                      <a:endParaRPr lang="en-US" altLang="ko-KR" sz="14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hangingPunct="1"/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해당 문서에 정리된 내용들은 카드를 디자인할 경우 필수적으로 확인해야 하는 내용이다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indent="0" hangingPunct="1"/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후추 새로운 카드들이 지속적으로 추가 되어 게임의 밸런스가 무너지는 것을 막기위해 해당 문서의 가이드 라인을 최대한 지킬 것을 권장한다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indent="0" hangingPunct="1"/>
                      <a:endParaRPr lang="en-US" altLang="ko-KR" sz="14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hangingPunct="1"/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단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해당 가이드 라인이 카드 디자인에 문제가 될 경우 크지 않는 선에서는 가이드 라인을 벗어나는 것을 허용한다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</a:txBody>
                  <a:tcPr marL="90170" marR="90170" marT="46990" marB="4699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156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557808D-6531-4984-9A3B-FD445831F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580288"/>
              </p:ext>
            </p:extLst>
          </p:nvPr>
        </p:nvGraphicFramePr>
        <p:xfrm>
          <a:off x="695325" y="2904593"/>
          <a:ext cx="5999480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948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필터 시스템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필터는 비활성화 상태를 기본으로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3279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설정 없이 적용할 경우 카드 필터를 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61875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필터가 비활성화 상태일 경우 카드를 모두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21935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필터의 설정은 필터 설정창에서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59358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필터가 활성화 상태일 경우 필터 설정을 만족하는 카드만을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5791444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카드 필터 시스템 규칙 및 세부 설명</a:t>
            </a:r>
            <a:endParaRPr lang="en-US" altLang="ko-KR" sz="2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EE27387-374B-46A8-901D-59E247756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133" y="1899409"/>
            <a:ext cx="4545542" cy="370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3997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19DE43E5-96C3-4149-B813-863B39FCA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1751190"/>
              </p:ext>
            </p:extLst>
          </p:nvPr>
        </p:nvGraphicFramePr>
        <p:xfrm>
          <a:off x="831320" y="4098109"/>
          <a:ext cx="7185343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필터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설정창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필터 설정 버튼을 클릭하는 것으로 필터 설정창을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33501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키워드 설정창에는 화면에 표기할 카드의 조건을 선택할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종류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등급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 능력치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고유 키워드 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53279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고유 키워드는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41216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필터 초기화 버튼을 클릭하는 것으로 현재 선택된 설정창 설정을 모두 초기화한다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43916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버튼을 클릭하는 것으로 현재 설정된 설정창의 설정을 필터에 적용하고 필터 설정창을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6345421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카드 필터 설정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863977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62636-CC71-ED59-353F-385830541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D347D0CF-2845-4ED5-AEF3-BB55B57A5FAA}"/>
              </a:ext>
            </a:extLst>
          </p:cNvPr>
          <p:cNvSpPr txBox="1">
            <a:spLocks/>
          </p:cNvSpPr>
          <p:nvPr/>
        </p:nvSpPr>
        <p:spPr>
          <a:xfrm>
            <a:off x="695325" y="368300"/>
            <a:ext cx="1080135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카드 필터 시스템 데이터 참조 위치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CBED4B9-31BB-483D-BBDB-77AAE8D45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00" y="2029151"/>
            <a:ext cx="9939867" cy="279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46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90339-0E0A-753B-7FAC-3163C22FC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3" name="표 92">
            <a:extLst>
              <a:ext uri="{FF2B5EF4-FFF2-40B4-BE49-F238E27FC236}">
                <a16:creationId xmlns:a16="http://schemas.microsoft.com/office/drawing/2014/main" id="{0EEDE4BC-706F-CAB1-9E63-BBE3446706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727225"/>
              </p:ext>
            </p:extLst>
          </p:nvPr>
        </p:nvGraphicFramePr>
        <p:xfrm>
          <a:off x="6096003" y="1278134"/>
          <a:ext cx="5410197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4809804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카드 종류 설정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표기할 카드의 종류를 설정할 수 있다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</a:tbl>
          </a:graphicData>
        </a:graphic>
      </p:graphicFrame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C44BF7B4-542F-A005-CB74-AA7450A72703}"/>
              </a:ext>
            </a:extLst>
          </p:cNvPr>
          <p:cNvSpPr/>
          <p:nvPr/>
        </p:nvSpPr>
        <p:spPr>
          <a:xfrm>
            <a:off x="6096002" y="1268413"/>
            <a:ext cx="5400673" cy="60960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AD3F6E18-98CC-4023-B4FD-E1DFE1664F65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카드 필터 </a:t>
            </a:r>
            <a:r>
              <a:rPr lang="en-US" altLang="ko-KR" sz="2400" dirty="0"/>
              <a:t>UI </a:t>
            </a:r>
            <a:r>
              <a:rPr lang="ko-KR" altLang="en-US" sz="2400" dirty="0"/>
              <a:t>세부 설명</a:t>
            </a:r>
            <a:endParaRPr lang="en-US" altLang="ko-KR" sz="2400" dirty="0"/>
          </a:p>
        </p:txBody>
      </p:sp>
      <p:graphicFrame>
        <p:nvGraphicFramePr>
          <p:cNvPr id="45" name="표 44">
            <a:extLst>
              <a:ext uri="{FF2B5EF4-FFF2-40B4-BE49-F238E27FC236}">
                <a16:creationId xmlns:a16="http://schemas.microsoft.com/office/drawing/2014/main" id="{5ED2C821-A9A8-403D-8726-901B142384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8011637"/>
              </p:ext>
            </p:extLst>
          </p:nvPr>
        </p:nvGraphicFramePr>
        <p:xfrm>
          <a:off x="695325" y="5475288"/>
          <a:ext cx="5400678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67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1443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원하는 카드의 조건을 보다 다양하게 설정하여 부합하는 카드를 찾을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</a:tbl>
          </a:graphicData>
        </a:graphic>
      </p:graphicFrame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FD4AFC82-A3DE-437F-B1AE-B8B016B755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259159"/>
              </p:ext>
            </p:extLst>
          </p:nvPr>
        </p:nvGraphicFramePr>
        <p:xfrm>
          <a:off x="6096003" y="1986286"/>
          <a:ext cx="5410197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4809804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카드 능력치 설정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표기할 기물 카드의 능력치 범위를 설정할 수 있다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</a:tbl>
          </a:graphicData>
        </a:graphic>
      </p:graphicFrame>
      <p:sp>
        <p:nvSpPr>
          <p:cNvPr id="54" name="직사각형 53">
            <a:extLst>
              <a:ext uri="{FF2B5EF4-FFF2-40B4-BE49-F238E27FC236}">
                <a16:creationId xmlns:a16="http://schemas.microsoft.com/office/drawing/2014/main" id="{7F90BA22-ACD1-44DF-BE9F-13285B49BE3A}"/>
              </a:ext>
            </a:extLst>
          </p:cNvPr>
          <p:cNvSpPr/>
          <p:nvPr/>
        </p:nvSpPr>
        <p:spPr>
          <a:xfrm>
            <a:off x="6105527" y="1977154"/>
            <a:ext cx="5400673" cy="61873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639B9E00-32E3-4552-972E-021C24B21D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7132193"/>
              </p:ext>
            </p:extLst>
          </p:nvPr>
        </p:nvGraphicFramePr>
        <p:xfrm>
          <a:off x="6096003" y="3412898"/>
          <a:ext cx="5410197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4809804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스킬 사거리 설정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표기할 스킬 카드의 사거리 범위를 설정할 수 있다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</a:tbl>
          </a:graphicData>
        </a:graphic>
      </p:graphicFrame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0F3B672A-7A44-47C3-BF1C-24818A5A88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722688"/>
              </p:ext>
            </p:extLst>
          </p:nvPr>
        </p:nvGraphicFramePr>
        <p:xfrm>
          <a:off x="6096003" y="2699593"/>
          <a:ext cx="5410197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4809804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소속 설정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표기할 기물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스킬 카드의 종족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소속을 설정할 수 있다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696C7951-023C-4FEA-B4E5-A7FA72CE59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946428"/>
              </p:ext>
            </p:extLst>
          </p:nvPr>
        </p:nvGraphicFramePr>
        <p:xfrm>
          <a:off x="6096003" y="4087441"/>
          <a:ext cx="5410197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4809804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고유 키워드 설정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카드의 효과에 설정된 고유 키워드를 포함한 카드만 표기하게 할 수 있다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 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최대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개 까지 키워드를 지정할 수 있다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</a:tbl>
          </a:graphicData>
        </a:graphic>
      </p:graphicFrame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143B51F1-C960-4C1E-B57F-946EAD4B9B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679476"/>
              </p:ext>
            </p:extLst>
          </p:nvPr>
        </p:nvGraphicFramePr>
        <p:xfrm>
          <a:off x="6096003" y="4979564"/>
          <a:ext cx="5410197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4809804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카드 등급 설정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표기할 카드의 등급을 설정할 수 있다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</a:tbl>
          </a:graphicData>
        </a:graphic>
      </p:graphicFrame>
      <p:sp>
        <p:nvSpPr>
          <p:cNvPr id="29" name="직사각형 28">
            <a:extLst>
              <a:ext uri="{FF2B5EF4-FFF2-40B4-BE49-F238E27FC236}">
                <a16:creationId xmlns:a16="http://schemas.microsoft.com/office/drawing/2014/main" id="{78C0C6E6-F8F4-4EDB-AA61-B223F5186AF2}"/>
              </a:ext>
            </a:extLst>
          </p:cNvPr>
          <p:cNvSpPr/>
          <p:nvPr/>
        </p:nvSpPr>
        <p:spPr>
          <a:xfrm>
            <a:off x="6105527" y="2704159"/>
            <a:ext cx="5400673" cy="61873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16F469B-C89A-4459-811B-B02C1999F5A0}"/>
              </a:ext>
            </a:extLst>
          </p:cNvPr>
          <p:cNvSpPr/>
          <p:nvPr/>
        </p:nvSpPr>
        <p:spPr>
          <a:xfrm>
            <a:off x="6105527" y="3418459"/>
            <a:ext cx="5400673" cy="61873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E4BF9D9-15E3-41E6-9D3D-A0F88A6B0E4A}"/>
              </a:ext>
            </a:extLst>
          </p:cNvPr>
          <p:cNvSpPr/>
          <p:nvPr/>
        </p:nvSpPr>
        <p:spPr>
          <a:xfrm>
            <a:off x="6105527" y="4102135"/>
            <a:ext cx="5400673" cy="80826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3CC0FCD-AD8F-465C-AA8F-EE7BB110CD60}"/>
              </a:ext>
            </a:extLst>
          </p:cNvPr>
          <p:cNvSpPr/>
          <p:nvPr/>
        </p:nvSpPr>
        <p:spPr>
          <a:xfrm>
            <a:off x="6105527" y="4987765"/>
            <a:ext cx="5400673" cy="60140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B96CA04-9956-4E33-8626-6DF4D3EAECBD}"/>
              </a:ext>
            </a:extLst>
          </p:cNvPr>
          <p:cNvGrpSpPr>
            <a:grpSpLocks noChangeAspect="1"/>
          </p:cNvGrpSpPr>
          <p:nvPr/>
        </p:nvGrpSpPr>
        <p:grpSpPr>
          <a:xfrm>
            <a:off x="1730001" y="1368985"/>
            <a:ext cx="3331325" cy="4087826"/>
            <a:chOff x="1850275" y="1359920"/>
            <a:chExt cx="3113779" cy="3820878"/>
          </a:xfrm>
        </p:grpSpPr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82ED4E82-622C-4DF1-963E-7D26F15EF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60543"/>
            <a:stretch/>
          </p:blipFill>
          <p:spPr>
            <a:xfrm>
              <a:off x="1850275" y="1359920"/>
              <a:ext cx="3113779" cy="3820878"/>
            </a:xfrm>
            <a:prstGeom prst="rect">
              <a:avLst/>
            </a:prstGeom>
          </p:spPr>
        </p:pic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3A22F27B-FF59-4651-B04C-8408B2320831}"/>
                </a:ext>
              </a:extLst>
            </p:cNvPr>
            <p:cNvSpPr/>
            <p:nvPr/>
          </p:nvSpPr>
          <p:spPr>
            <a:xfrm>
              <a:off x="1982531" y="1639388"/>
              <a:ext cx="2826535" cy="574930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D48F3798-D3FA-4AFD-A0D8-F0A3CEE91914}"/>
                </a:ext>
              </a:extLst>
            </p:cNvPr>
            <p:cNvSpPr/>
            <p:nvPr/>
          </p:nvSpPr>
          <p:spPr>
            <a:xfrm>
              <a:off x="1982531" y="2270772"/>
              <a:ext cx="2826535" cy="650227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819D1A62-30A4-4592-80D4-C42BF9A0784A}"/>
                </a:ext>
              </a:extLst>
            </p:cNvPr>
            <p:cNvSpPr/>
            <p:nvPr/>
          </p:nvSpPr>
          <p:spPr>
            <a:xfrm>
              <a:off x="1982531" y="2955553"/>
              <a:ext cx="2826535" cy="473447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94557AF0-1300-49C9-ACA1-121F137B321C}"/>
                </a:ext>
              </a:extLst>
            </p:cNvPr>
            <p:cNvSpPr/>
            <p:nvPr/>
          </p:nvSpPr>
          <p:spPr>
            <a:xfrm>
              <a:off x="1982531" y="3463554"/>
              <a:ext cx="2826535" cy="473447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284DFC2F-AB9B-442F-8E5A-27166152ECF2}"/>
                </a:ext>
              </a:extLst>
            </p:cNvPr>
            <p:cNvSpPr/>
            <p:nvPr/>
          </p:nvSpPr>
          <p:spPr>
            <a:xfrm>
              <a:off x="1982396" y="3997097"/>
              <a:ext cx="2826535" cy="574930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DB0D812D-7703-4722-9E11-5ED9959274A0}"/>
                </a:ext>
              </a:extLst>
            </p:cNvPr>
            <p:cNvSpPr/>
            <p:nvPr/>
          </p:nvSpPr>
          <p:spPr>
            <a:xfrm>
              <a:off x="1982396" y="4622936"/>
              <a:ext cx="2826535" cy="183319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4C1628F8-3C8A-4765-A5FE-EBCAED7F0278}"/>
              </a:ext>
            </a:extLst>
          </p:cNvPr>
          <p:cNvCxnSpPr>
            <a:cxnSpLocks/>
            <a:stCxn id="29" idx="1"/>
            <a:endCxn id="47" idx="3"/>
          </p:cNvCxnSpPr>
          <p:nvPr/>
        </p:nvCxnSpPr>
        <p:spPr>
          <a:xfrm rot="10800000" flipV="1">
            <a:off x="4895511" y="3013525"/>
            <a:ext cx="1210017" cy="315835"/>
          </a:xfrm>
          <a:prstGeom prst="bentConnector3">
            <a:avLst>
              <a:gd name="adj1" fmla="val 50000"/>
            </a:avLst>
          </a:prstGeom>
          <a:ln w="2540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F5626ECD-BCAE-4EDC-9F18-A420A04BC54B}"/>
              </a:ext>
            </a:extLst>
          </p:cNvPr>
          <p:cNvCxnSpPr>
            <a:cxnSpLocks/>
            <a:stCxn id="19" idx="1"/>
            <a:endCxn id="24" idx="3"/>
          </p:cNvCxnSpPr>
          <p:nvPr/>
        </p:nvCxnSpPr>
        <p:spPr>
          <a:xfrm rot="10800000" flipV="1">
            <a:off x="4895511" y="3717698"/>
            <a:ext cx="1200493" cy="155156"/>
          </a:xfrm>
          <a:prstGeom prst="bentConnector3">
            <a:avLst>
              <a:gd name="adj1" fmla="val 50000"/>
            </a:avLst>
          </a:prstGeom>
          <a:ln w="2540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78E99291-12FA-4ABA-AB9E-47B1B519FA02}"/>
              </a:ext>
            </a:extLst>
          </p:cNvPr>
          <p:cNvCxnSpPr>
            <a:cxnSpLocks/>
            <a:stCxn id="26" idx="1"/>
            <a:endCxn id="33" idx="3"/>
          </p:cNvCxnSpPr>
          <p:nvPr/>
        </p:nvCxnSpPr>
        <p:spPr>
          <a:xfrm rot="10800000">
            <a:off x="4895367" y="4497959"/>
            <a:ext cx="1200637" cy="962"/>
          </a:xfrm>
          <a:prstGeom prst="bentConnector3">
            <a:avLst>
              <a:gd name="adj1" fmla="val 50000"/>
            </a:avLst>
          </a:prstGeom>
          <a:ln w="2540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B0042D0F-04A6-4183-829B-06B4EF2855FC}"/>
              </a:ext>
            </a:extLst>
          </p:cNvPr>
          <p:cNvCxnSpPr>
            <a:cxnSpLocks/>
            <a:stCxn id="32" idx="1"/>
            <a:endCxn id="34" idx="3"/>
          </p:cNvCxnSpPr>
          <p:nvPr/>
        </p:nvCxnSpPr>
        <p:spPr>
          <a:xfrm rot="10800000">
            <a:off x="4895367" y="4958039"/>
            <a:ext cx="1210161" cy="330427"/>
          </a:xfrm>
          <a:prstGeom prst="bentConnector3">
            <a:avLst>
              <a:gd name="adj1" fmla="val 50000"/>
            </a:avLst>
          </a:prstGeom>
          <a:ln w="2540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연결선: 꺾임 108">
            <a:extLst>
              <a:ext uri="{FF2B5EF4-FFF2-40B4-BE49-F238E27FC236}">
                <a16:creationId xmlns:a16="http://schemas.microsoft.com/office/drawing/2014/main" id="{543E90E0-9F3F-9CEB-9D77-FAA460CE2D22}"/>
              </a:ext>
            </a:extLst>
          </p:cNvPr>
          <p:cNvCxnSpPr>
            <a:cxnSpLocks/>
            <a:stCxn id="102" idx="1"/>
            <a:endCxn id="43" idx="3"/>
          </p:cNvCxnSpPr>
          <p:nvPr/>
        </p:nvCxnSpPr>
        <p:spPr>
          <a:xfrm rot="10800000" flipV="1">
            <a:off x="4895510" y="1573213"/>
            <a:ext cx="1200492" cy="402314"/>
          </a:xfrm>
          <a:prstGeom prst="bentConnector3">
            <a:avLst>
              <a:gd name="adj1" fmla="val 50000"/>
            </a:avLst>
          </a:prstGeom>
          <a:ln w="2540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FF005E4B-389E-4678-BE17-DD502B13380A}"/>
              </a:ext>
            </a:extLst>
          </p:cNvPr>
          <p:cNvCxnSpPr>
            <a:cxnSpLocks/>
            <a:stCxn id="54" idx="1"/>
            <a:endCxn id="46" idx="3"/>
          </p:cNvCxnSpPr>
          <p:nvPr/>
        </p:nvCxnSpPr>
        <p:spPr>
          <a:xfrm rot="10800000" flipV="1">
            <a:off x="4895511" y="2286520"/>
            <a:ext cx="1210017" cy="404781"/>
          </a:xfrm>
          <a:prstGeom prst="bentConnector3">
            <a:avLst>
              <a:gd name="adj1" fmla="val 50000"/>
            </a:avLst>
          </a:prstGeom>
          <a:ln w="2540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7672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카드 디자인</a:t>
            </a:r>
          </a:p>
        </p:txBody>
      </p:sp>
      <p:graphicFrame>
        <p:nvGraphicFramePr>
          <p:cNvPr id="3" name="표 1"/>
          <p:cNvGraphicFramePr>
            <a:graphicFrameLocks noGrp="1"/>
          </p:cNvGraphicFramePr>
          <p:nvPr/>
        </p:nvGraphicFramePr>
        <p:xfrm>
          <a:off x="3009423" y="3061970"/>
          <a:ext cx="6173153" cy="734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731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hangingPunct="1"/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해당 파트는 카드의 시각적인 디자인에 관한 내용이 정리되어 있는 파트다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indent="0" hangingPunct="1"/>
                      <a:endParaRPr lang="en-US" altLang="ko-KR" sz="14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hangingPunct="1"/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카드의 종류별 차이점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구성요소 배치 규격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텍스트 규격이 정리 되어 있다</a:t>
                      </a:r>
                      <a:r>
                        <a:rPr lang="en-US" altLang="ko-KR" sz="14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</a:txBody>
                  <a:tcPr marL="90170" marR="90170" marT="46990" marB="4699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897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카드 종류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0DDCC-7CB4-D60E-855F-F7706882B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788" y="1554498"/>
            <a:ext cx="1196763" cy="169705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5A373AB-7AC9-7431-E673-0D8F1D4A6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7618" y="1554498"/>
            <a:ext cx="1196763" cy="169705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9BF1756-5988-BC99-37AC-AEFFA85C7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2448" y="1554498"/>
            <a:ext cx="1200034" cy="1697050"/>
          </a:xfrm>
          <a:prstGeom prst="rect">
            <a:avLst/>
          </a:pr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A087069-3ED2-BAD9-55DB-B612C7E7641E}"/>
              </a:ext>
            </a:extLst>
          </p:cNvPr>
          <p:cNvGraphicFramePr>
            <a:graphicFrameLocks noGrp="1"/>
          </p:cNvGraphicFramePr>
          <p:nvPr/>
        </p:nvGraphicFramePr>
        <p:xfrm>
          <a:off x="837565" y="4070350"/>
          <a:ext cx="10490794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8787">
                  <a:extLst>
                    <a:ext uri="{9D8B030D-6E8A-4147-A177-3AD203B41FA5}">
                      <a16:colId xmlns:a16="http://schemas.microsoft.com/office/drawing/2014/main" val="2017478591"/>
                    </a:ext>
                  </a:extLst>
                </a:gridCol>
                <a:gridCol w="9342007">
                  <a:extLst>
                    <a:ext uri="{9D8B030D-6E8A-4147-A177-3AD203B41FA5}">
                      <a16:colId xmlns:a16="http://schemas.microsoft.com/office/drawing/2014/main" val="2694960435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카드 종류별 기획 의도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89359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기물 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필드에서 직접적인 전투를 치루게 되는 기물을 추가적으로 소환하기 위해서 기물 카드를 기획하였다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기물에게 클래스를 부여하여 역할과 특징을 가지게 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58833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필드에 단일 대상에게 효과를 적용하거나 필드에 다수의 대상에게 약하지만 광범위한 효과를 적용하여 게임에 변수를 주기 위해서 이벤트 카드를 기획하였다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807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기물 카드에게 고유한 특성을 주고 플레이어에게 전략적인 선택지를 주기 위해서 스킬 카드를 기획하였다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본래 기물 카드 각각에 스킬에 해당하는 능력을 부여할 생각이었지만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해당 방법을 사용할 경우 하나의 카드에 너무 많은 효과를 가지게 되어 플레이어가 게임을 이해하는데 문제가 생긴다고 판단하여 해당 시스템을 기물 카드에 분리하고 플레이어가 원하는 타이밍에 사용할 수 있는 스킬 덱과 스킬 카드를 기획하였다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86943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CF0FDDC-4DC0-F032-CC41-B2563DE5AF5C}"/>
              </a:ext>
            </a:extLst>
          </p:cNvPr>
          <p:cNvSpPr txBox="1"/>
          <p:nvPr/>
        </p:nvSpPr>
        <p:spPr>
          <a:xfrm>
            <a:off x="2842788" y="3366183"/>
            <a:ext cx="1196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/>
              <a:t>기물 카드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7319D4-4566-092F-718B-FC959E4B1902}"/>
              </a:ext>
            </a:extLst>
          </p:cNvPr>
          <p:cNvSpPr txBox="1"/>
          <p:nvPr/>
        </p:nvSpPr>
        <p:spPr>
          <a:xfrm>
            <a:off x="5497617" y="3366183"/>
            <a:ext cx="1196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이벤트 카드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6F0138-D400-D72B-6BC7-E017135AC01A}"/>
              </a:ext>
            </a:extLst>
          </p:cNvPr>
          <p:cNvSpPr txBox="1"/>
          <p:nvPr/>
        </p:nvSpPr>
        <p:spPr>
          <a:xfrm>
            <a:off x="8152446" y="3366183"/>
            <a:ext cx="1196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스킬 카드</a:t>
            </a:r>
          </a:p>
        </p:txBody>
      </p:sp>
    </p:spTree>
    <p:extLst>
      <p:ext uri="{BB962C8B-B14F-4D97-AF65-F5344CB8AC3E}">
        <p14:creationId xmlns:p14="http://schemas.microsoft.com/office/powerpoint/2010/main" val="123757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카드 종류별 특징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6</a:t>
            </a:fld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2312951-49C3-4A1C-FE2D-9386FBC40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88" y="1562688"/>
            <a:ext cx="861104" cy="4670835"/>
          </a:xfrm>
          <a:prstGeom prst="rect">
            <a:avLst/>
          </a:prstGeom>
        </p:spPr>
      </p:pic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57F0840D-6E2A-BA2A-058B-AF4255FC8A85}"/>
              </a:ext>
            </a:extLst>
          </p:cNvPr>
          <p:cNvGraphicFramePr>
            <a:graphicFrameLocks noGrp="1"/>
          </p:cNvGraphicFramePr>
          <p:nvPr/>
        </p:nvGraphicFramePr>
        <p:xfrm>
          <a:off x="1918220" y="2023586"/>
          <a:ext cx="9094154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193">
                  <a:extLst>
                    <a:ext uri="{9D8B030D-6E8A-4147-A177-3AD203B41FA5}">
                      <a16:colId xmlns:a16="http://schemas.microsoft.com/office/drawing/2014/main" val="2017478591"/>
                    </a:ext>
                  </a:extLst>
                </a:gridCol>
                <a:gridCol w="600393">
                  <a:extLst>
                    <a:ext uri="{9D8B030D-6E8A-4147-A177-3AD203B41FA5}">
                      <a16:colId xmlns:a16="http://schemas.microsoft.com/office/drawing/2014/main" val="2694960435"/>
                    </a:ext>
                  </a:extLst>
                </a:gridCol>
                <a:gridCol w="7715568">
                  <a:extLst>
                    <a:ext uri="{9D8B030D-6E8A-4147-A177-3AD203B41FA5}">
                      <a16:colId xmlns:a16="http://schemas.microsoft.com/office/drawing/2014/main" val="1910906974"/>
                    </a:ext>
                  </a:extLst>
                </a:gridCol>
              </a:tblGrid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고유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전체적으로 노랑색을 가지고 있다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다른 종류의 카드와 달리 기물 클래스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능력치를 가지고 있다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5883394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기획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전투의 주축이며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가장 눈에 띄어야 하기에 전체적으로 노랑색을 띄게 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전투에서의 역할에 따른 구분을 하는 기물 클래스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다른 카드와 묶어 구분하기 위한 종족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직접적인 전투를 하기에 필요한 능력치를 요소로 가지게 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9783828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이벤트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고유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전체적으로 초록색을 가지고 있다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다른 종류의 카드와 기본 규격 외에 다른 요소가 없다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807447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기획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전투를 보조와 같은 간단하고 수수한 효과를 가지기에 눈에 덜 띄는 초록색을 띄게 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간단하고 수수한 효과를 가지기에 다른 카드와 달리 부가적인 요소가 없게 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412114"/>
                  </a:ext>
                </a:extLst>
              </a:tr>
              <a:tr h="1524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스킬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카드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고유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전체적으로 파랑색을 가지고 있다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다른 종류의 카드와 달리 스킬 클래스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스킬 종족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사거리를 가지고 있다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869432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기획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전투에 주 축인 동시에 강력한 효과를 가져 특별한 느낌을 주기위해 파랑색을 띄게 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다른 종류의 카드와 달리 스킬 덱에 위치해 하며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원하는 타이밍에 사용할 카드를 스킬을 시전할 기물을 선택하여 해당 기물이 스킬을 사용하는 방식으로 사용한다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그렇기에 시전할 기물의 클래스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소속 같은 추가 사용 조건 필요 하게 하고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 스킬 고유의 사거리를 가지게 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75866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8616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디자인 공통 구성 요소 및 규격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7</a:t>
            </a:fld>
            <a:endParaRPr lang="ko-KR" altLang="en-US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3398B0D5-736E-B615-ED53-7D340CB7D1BB}"/>
              </a:ext>
            </a:extLst>
          </p:cNvPr>
          <p:cNvGraphicFramePr>
            <a:graphicFrameLocks noGrp="1"/>
          </p:cNvGraphicFramePr>
          <p:nvPr/>
        </p:nvGraphicFramePr>
        <p:xfrm>
          <a:off x="837565" y="5106670"/>
          <a:ext cx="10516235" cy="124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545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9310782">
                  <a:extLst>
                    <a:ext uri="{9D8B030D-6E8A-4147-A177-3AD203B41FA5}">
                      <a16:colId xmlns:a16="http://schemas.microsoft.com/office/drawing/2014/main" val="28444856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모든 카드의 기본적으로 가지는 요소이자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공통되는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이름을 가장 위에 배치하고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일러스트를 크게 배치하여 카드 식별이 빠르게 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동시에 필요 조건과 효과 텍스트가 있는 칸을 반 투명하게 하여 일러스트를 강조하였다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카드를 사용하는데 필요한 조건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기물 카드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프로모션 조건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이벤트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및 스킬 카드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사용 조건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을 효과 보다 먼저 배치하여 플레이어가 카드를 사용할 때 파악해야 할 정보를 순차적으로 확인 할 수 있게 하였다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B1932525-EA2F-2869-1A2E-1F4B8F236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458" y="1439863"/>
            <a:ext cx="6294448" cy="3025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3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기물 카드 구성 요소 및 규격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8</a:t>
            </a:fld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F6354B6-D245-E00A-4F1B-16F3A5334CC2}"/>
              </a:ext>
            </a:extLst>
          </p:cNvPr>
          <p:cNvGrpSpPr>
            <a:grpSpLocks noChangeAspect="1"/>
          </p:cNvGrpSpPr>
          <p:nvPr/>
        </p:nvGrpSpPr>
        <p:grpSpPr>
          <a:xfrm>
            <a:off x="3255278" y="1647097"/>
            <a:ext cx="5681443" cy="3343779"/>
            <a:chOff x="2893323" y="1570216"/>
            <a:chExt cx="6029269" cy="3548490"/>
          </a:xfrm>
        </p:grpSpPr>
        <p:pic>
          <p:nvPicPr>
            <p:cNvPr id="5145" name="Picture 6">
              <a:extLst>
                <a:ext uri="{FF2B5EF4-FFF2-40B4-BE49-F238E27FC236}">
                  <a16:creationId xmlns:a16="http://schemas.microsoft.com/office/drawing/2014/main" id="{E07DD56A-264A-C64E-7AB5-80665B737D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93323" y="1570216"/>
              <a:ext cx="3202677" cy="35484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523A264-35BB-3805-CAE5-2E7DA308B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1739900"/>
              <a:ext cx="2826592" cy="3324102"/>
            </a:xfrm>
            <a:prstGeom prst="rect">
              <a:avLst/>
            </a:prstGeom>
          </p:spPr>
        </p:pic>
      </p:grp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CAAFC545-2E81-CE74-F050-1A3A2E940F70}"/>
              </a:ext>
            </a:extLst>
          </p:cNvPr>
          <p:cNvGraphicFramePr>
            <a:graphicFrameLocks noGrp="1"/>
          </p:cNvGraphicFramePr>
          <p:nvPr/>
        </p:nvGraphicFramePr>
        <p:xfrm>
          <a:off x="2067747" y="5198110"/>
          <a:ext cx="8410893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1089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기물 소환 시 확인이 필요한 클래스를 오른쪽 위에 배치해 빠르게 확인 할 수 있게 하였다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소속이 프로모션 조건이나 효과 파악에 영향이 없도록 분리하여 배치하였다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능력치를 제일 밑에 강조하여 배치해 기물의 능력치를 정확하게 파악할 수 있게 하였다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0169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5258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이벤트 카드 구성 요소 및 규격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9</a:t>
            </a:fld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E675EEC-7D24-762D-8398-DD1285A038F1}"/>
              </a:ext>
            </a:extLst>
          </p:cNvPr>
          <p:cNvGrpSpPr>
            <a:grpSpLocks noChangeAspect="1"/>
          </p:cNvGrpSpPr>
          <p:nvPr/>
        </p:nvGrpSpPr>
        <p:grpSpPr>
          <a:xfrm>
            <a:off x="3214257" y="1851343"/>
            <a:ext cx="5763484" cy="3179127"/>
            <a:chOff x="3093460" y="1791108"/>
            <a:chExt cx="6050466" cy="3327598"/>
          </a:xfrm>
        </p:grpSpPr>
        <p:pic>
          <p:nvPicPr>
            <p:cNvPr id="15" name="Picture 8">
              <a:extLst>
                <a:ext uri="{FF2B5EF4-FFF2-40B4-BE49-F238E27FC236}">
                  <a16:creationId xmlns:a16="http://schemas.microsoft.com/office/drawing/2014/main" id="{8F8E733B-F141-0C86-1BE7-F62AA2D0F5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93460" y="1791108"/>
              <a:ext cx="2397103" cy="3327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F33259E8-8D90-4427-9201-1E2E391879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64992" y="1791108"/>
              <a:ext cx="2878934" cy="3327598"/>
            </a:xfrm>
            <a:prstGeom prst="rect">
              <a:avLst/>
            </a:prstGeom>
          </p:spPr>
        </p:pic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A23E377-ED65-FF9F-9AD5-829DB947538F}"/>
              </a:ext>
            </a:extLst>
          </p:cNvPr>
          <p:cNvGraphicFramePr>
            <a:graphicFrameLocks noGrp="1"/>
          </p:cNvGraphicFramePr>
          <p:nvPr/>
        </p:nvGraphicFramePr>
        <p:xfrm>
          <a:off x="1548900" y="5441950"/>
          <a:ext cx="9372918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729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이벤트 카드는 전투에 핵심이 아닌 보조의 역할을 하기 때문에 다른 카드와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달리 부가적인 요소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능력치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클래스 등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이 없는 기본 규격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공통 규격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과 동일한 형태를 가지게 하였다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0169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8894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6322</TotalTime>
  <Pages>7</Pages>
  <Words>2493</Words>
  <Characters>0</Characters>
  <Application>Microsoft Office PowerPoint</Application>
  <DocSecurity>0</DocSecurity>
  <PresentationFormat>와이드스크린</PresentationFormat>
  <Lines>0</Lines>
  <Paragraphs>419</Paragraphs>
  <Slides>33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6" baseType="lpstr">
      <vt:lpstr>맑은 고딕</vt:lpstr>
      <vt:lpstr>Arial</vt:lpstr>
      <vt:lpstr>Office 테마</vt:lpstr>
      <vt:lpstr>카드 디자인 가이드 - 카드 외형 디자인 및 능력 설계 가이드 문서 -</vt:lpstr>
      <vt:lpstr>목차</vt:lpstr>
      <vt:lpstr>개요</vt:lpstr>
      <vt:lpstr>카드 디자인</vt:lpstr>
      <vt:lpstr>카드 종류</vt:lpstr>
      <vt:lpstr>카드 종류별 특징</vt:lpstr>
      <vt:lpstr>디자인 공통 구성 요소 및 규격</vt:lpstr>
      <vt:lpstr>기물 카드 구성 요소 및 규격</vt:lpstr>
      <vt:lpstr>이벤트 카드 구성 요소 및 규격</vt:lpstr>
      <vt:lpstr>스킬 카드 구성 요소 및 규격</vt:lpstr>
      <vt:lpstr>텍스트 배치 규격</vt:lpstr>
      <vt:lpstr>카드 설계 가이드</vt:lpstr>
      <vt:lpstr>기물 클래스별 특징</vt:lpstr>
      <vt:lpstr>카드 파워 설계 규칙 - 공통</vt:lpstr>
      <vt:lpstr>카드 파워 설계 규칙 – 기물 카드</vt:lpstr>
      <vt:lpstr>카드 파워 설계 규칙 – 이벤트 카드</vt:lpstr>
      <vt:lpstr>카드 파워 설계 규칙 – 스킬 카드</vt:lpstr>
      <vt:lpstr>카드 관련 시스템</vt:lpstr>
      <vt:lpstr>카드 데이터 테이블</vt:lpstr>
      <vt:lpstr>카드 표기 정보 데이터 로딩 우선 순서</vt:lpstr>
      <vt:lpstr>카드 등급 시스템</vt:lpstr>
      <vt:lpstr>레어도 결정 시스템</vt:lpstr>
      <vt:lpstr>레어도 스킨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4040</cp:revision>
  <dcterms:modified xsi:type="dcterms:W3CDTF">2024-11-14T10:49:45Z</dcterms:modified>
  <cp:version>9.103.97.45139</cp:version>
</cp:coreProperties>
</file>

<file path=docProps/thumbnail.jpeg>
</file>